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8" r:id="rId4"/>
    <p:sldId id="309" r:id="rId5"/>
    <p:sldId id="317" r:id="rId6"/>
    <p:sldId id="313" r:id="rId7"/>
    <p:sldId id="315" r:id="rId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mzos.hr/Default.aspx?sec=21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hr/hr/rubrike/znanstvena-infrastruktu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3" name="Rectangle 2"/>
          <p:cNvSpPr/>
          <p:nvPr/>
        </p:nvSpPr>
        <p:spPr>
          <a:xfrm>
            <a:off x="1621765" y="1868573"/>
            <a:ext cx="5581291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2400" b="1" kern="0" dirty="0" smtClean="0">
                <a:solidFill>
                  <a:srgbClr val="C00000"/>
                </a:solidFill>
                <a:cs typeface="Tahoma" pitchFamily="34" charset="0"/>
              </a:rPr>
              <a:t>Javni </a:t>
            </a:r>
            <a:r>
              <a:rPr lang="hr-HR" altLang="sr-Latn-RS" sz="2400" b="1" kern="0" dirty="0">
                <a:solidFill>
                  <a:srgbClr val="C00000"/>
                </a:solidFill>
                <a:cs typeface="Tahoma" pitchFamily="34" charset="0"/>
              </a:rPr>
              <a:t>pozivi u području znanosti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 smtClean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 smtClean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400" b="1" kern="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Amalija Babić, dipl. ing.</a:t>
            </a:r>
            <a:endParaRPr lang="hr-HR" altLang="sr-Latn-RS" sz="1400" b="1" kern="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400" b="1" kern="0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Uprava za znanost i tehnologiju</a:t>
            </a:r>
          </a:p>
        </p:txBody>
      </p:sp>
    </p:spTree>
    <p:extLst>
      <p:ext uri="{BB962C8B-B14F-4D97-AF65-F5344CB8AC3E}">
        <p14:creationId xmlns:p14="http://schemas.microsoft.com/office/powerpoint/2010/main" val="2986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4" name="Rectangle 3"/>
          <p:cNvSpPr/>
          <p:nvPr/>
        </p:nvSpPr>
        <p:spPr>
          <a:xfrm>
            <a:off x="534838" y="-236619"/>
            <a:ext cx="83503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 smtClean="0">
                <a:solidFill>
                  <a:srgbClr val="C00000"/>
                </a:solidFill>
                <a:cs typeface="Tahoma" pitchFamily="34" charset="0"/>
              </a:rPr>
              <a:t>Bespovratna </a:t>
            </a:r>
            <a: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  <a:t>financijska sredstva dodjeljuju se u sljedećim tematskim i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  <a:t>programskim područjima:</a:t>
            </a:r>
            <a:b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</a:b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SKUPOVI/ŠKOLE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priprema i održavanje znanstvenih i znanstvenostručnih skupova i škola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ČASOPISI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potpora izdavanju znanstvenih časopisa i časopisa za popularizaciju znanosti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KNJIGE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potpora izdavanju znanstvenih knjiga i visokoškolskih udžbenika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UDRUGE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redovna djelatnost znanstvenih i znanstvenostručnih udruga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cs typeface="Tahoma" pitchFamily="34" charset="0"/>
              </a:rPr>
              <a:t>POPULARIZACIJA </a:t>
            </a: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ZNANOSTI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provedba programa popularizacije 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znanosti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 smtClean="0">
                <a:solidFill>
                  <a:srgbClr val="C00000"/>
                </a:solidFill>
                <a:cs typeface="Tahoma" pitchFamily="34" charset="0"/>
              </a:rPr>
              <a:t>Namijenjeno</a:t>
            </a:r>
            <a:r>
              <a:rPr lang="hr-HR" altLang="sr-Latn-RS" sz="1600" kern="0" dirty="0">
                <a:solidFill>
                  <a:srgbClr val="C00000"/>
                </a:solidFill>
                <a:cs typeface="Tahoma" pitchFamily="34" charset="0"/>
              </a:rPr>
              <a:t>:</a:t>
            </a:r>
            <a:r>
              <a:rPr lang="hr-HR" altLang="sr-Latn-RS" sz="1600" kern="0" dirty="0">
                <a:solidFill>
                  <a:srgbClr val="000000"/>
                </a:solidFill>
                <a:cs typeface="Tahoma" pitchFamily="34" charset="0"/>
              </a:rPr>
              <a:t> </a:t>
            </a: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organizacijama 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civilnoga 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društva (pojedinačnim udrugama, savezima ili mrežama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      udruga, registriranima kao udruge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)</a:t>
            </a:r>
            <a:endParaRPr lang="hr-HR" altLang="sr-Latn-RS" sz="1600" kern="0" dirty="0">
              <a:solidFill>
                <a:srgbClr val="00206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znanstveno-istraživačkim ustanovama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pravnim osobama registriranima za nakladničku/izdavačku djelatnost</a:t>
            </a:r>
            <a:endParaRPr lang="hr-HR" altLang="sr-Latn-RS" sz="1600" kern="0" dirty="0">
              <a:solidFill>
                <a:srgbClr val="00000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3" name="Rectangle 2"/>
          <p:cNvSpPr/>
          <p:nvPr/>
        </p:nvSpPr>
        <p:spPr>
          <a:xfrm>
            <a:off x="621102" y="206580"/>
            <a:ext cx="7815532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C00000"/>
                </a:solidFill>
                <a:cs typeface="Tahoma" pitchFamily="34" charset="0"/>
              </a:rPr>
              <a:t>Dokumenti</a:t>
            </a:r>
            <a:r>
              <a:rPr lang="hr-HR" sz="1600" b="1" kern="0" dirty="0">
                <a:solidFill>
                  <a:srgbClr val="C00000"/>
                </a:solidFill>
                <a:cs typeface="Tahoma" pitchFamily="34" charset="0"/>
              </a:rPr>
              <a:t>: </a:t>
            </a:r>
            <a:br>
              <a:rPr lang="hr-HR" sz="1600" b="1" kern="0" dirty="0">
                <a:solidFill>
                  <a:srgbClr val="C00000"/>
                </a:solidFill>
                <a:cs typeface="Tahoma" pitchFamily="34" charset="0"/>
              </a:rPr>
            </a:br>
            <a:endParaRPr lang="hr-HR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Zakon o znanstvenoj djelatnosti i visokom obrazovanju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Pravila o financijskoj potpori znanstvenim i znanstvenostručnim skupovima i školama,  znanstvenim i znanstvenostručnim udrugama te programima popularizacije znanosti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Kriteriji za financijsku potporu znanstvenim časopisima i časopisima za  popularizaciju znanosti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Kriteriji za financijsku potporu izdavanju znanstvenih knjiga i visokoškolskih </a:t>
            </a:r>
            <a:r>
              <a:rPr lang="hr-HR" sz="1600" i="1" kern="0" dirty="0" smtClean="0">
                <a:solidFill>
                  <a:srgbClr val="002060"/>
                </a:solidFill>
                <a:cs typeface="Tahoma" pitchFamily="34" charset="0"/>
              </a:rPr>
              <a:t>udžbenika</a:t>
            </a: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	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C00000"/>
                </a:solidFill>
                <a:cs typeface="Tahoma" pitchFamily="34" charset="0"/>
              </a:rPr>
              <a:t>Prosudba:</a:t>
            </a:r>
          </a:p>
          <a:p>
            <a:pPr marL="342000" lvl="0" indent="-34200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002060"/>
                </a:solidFill>
                <a:cs typeface="Tahoma" pitchFamily="34" charset="0"/>
              </a:rPr>
              <a:t>Prosudbu </a:t>
            </a:r>
            <a: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  <a:t>obavljaju nezavisna stručna tijela koja imenuje </a:t>
            </a:r>
            <a:r>
              <a:rPr lang="hr-HR" sz="1600" b="1" kern="0" dirty="0" smtClean="0">
                <a:solidFill>
                  <a:srgbClr val="002060"/>
                </a:solidFill>
                <a:cs typeface="Tahoma" pitchFamily="34" charset="0"/>
              </a:rPr>
              <a:t>ministrica</a:t>
            </a:r>
            <a: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</a:br>
            <a:endParaRPr lang="hr-HR" sz="1600" b="1" kern="0" dirty="0">
              <a:solidFill>
                <a:srgbClr val="002060"/>
              </a:solidFill>
              <a:cs typeface="Tahoma" pitchFamily="34" charset="0"/>
            </a:endParaRPr>
          </a:p>
          <a:p>
            <a:pPr marL="342000" lvl="0" indent="-342000">
              <a:spcBef>
                <a:spcPct val="20000"/>
              </a:spcBef>
              <a:defRPr/>
            </a:pPr>
            <a:r>
              <a:rPr lang="hr-HR" sz="1600" kern="0" dirty="0">
                <a:solidFill>
                  <a:srgbClr val="002060"/>
                </a:solidFill>
                <a:cs typeface="Tahoma" pitchFamily="34" charset="0"/>
              </a:rPr>
              <a:t>-	Povjerenstvo za znanstvene skupove i znanstvene udruge</a:t>
            </a:r>
            <a:endParaRPr lang="hr-HR" sz="1600" i="1" kern="0" dirty="0">
              <a:solidFill>
                <a:srgbClr val="002060"/>
              </a:solidFill>
              <a:cs typeface="Tahoma" pitchFamily="34" charset="0"/>
            </a:endParaRPr>
          </a:p>
          <a:p>
            <a:pPr marL="342000" lvl="0" indent="-342000">
              <a:spcBef>
                <a:spcPct val="20000"/>
              </a:spcBef>
              <a:buFontTx/>
              <a:buChar char="-"/>
              <a:defRPr/>
            </a:pP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Povjerenstvo </a:t>
            </a:r>
            <a:r>
              <a:rPr lang="hr-HR" sz="1600" kern="0" dirty="0">
                <a:solidFill>
                  <a:srgbClr val="002060"/>
                </a:solidFill>
                <a:cs typeface="Tahoma" pitchFamily="34" charset="0"/>
              </a:rPr>
              <a:t>za znanstveno-izdavačku </a:t>
            </a: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djelatnost</a:t>
            </a:r>
          </a:p>
          <a:p>
            <a:pPr marL="342000" lvl="0" indent="-342000">
              <a:spcBef>
                <a:spcPct val="20000"/>
              </a:spcBef>
              <a:buFontTx/>
              <a:buChar char="-"/>
              <a:defRPr/>
            </a:pP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Povjerenstvo za programe popularizacije znanosti</a:t>
            </a:r>
          </a:p>
        </p:txBody>
      </p:sp>
    </p:spTree>
    <p:extLst>
      <p:ext uri="{BB962C8B-B14F-4D97-AF65-F5344CB8AC3E}">
        <p14:creationId xmlns:p14="http://schemas.microsoft.com/office/powerpoint/2010/main" val="18135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6913" y="2085975"/>
            <a:ext cx="1927225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Znanstveni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skupovi i škole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2416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Znanstveni</a:t>
            </a:r>
            <a:r>
              <a:rPr lang="hr-HR" altLang="x-none" sz="16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časopisi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963" y="4441825"/>
            <a:ext cx="1925637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Znanstvene knjige i visokoškolski udžbenici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085975"/>
            <a:ext cx="20605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2.776.359,00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5788" y="3251200"/>
            <a:ext cx="205898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2.599.214,00 kn</a:t>
            </a:r>
            <a:endParaRPr lang="hr-H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1663" y="4437063"/>
            <a:ext cx="20431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12.393.000,00 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543175"/>
            <a:ext cx="2060575" cy="4937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50.000,00 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200" y="3708400"/>
            <a:ext cx="2060575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41663" y="4902200"/>
            <a:ext cx="2043112" cy="5524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409700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085975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1.000.000,00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9300" y="3251200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1.600.000,00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29300" y="4445000"/>
            <a:ext cx="195738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27713" y="2543175"/>
            <a:ext cx="1927225" cy="490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29300" y="3708400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29300" y="4902200"/>
            <a:ext cx="1958975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38463" y="1409700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9728" y="2085975"/>
            <a:ext cx="2173857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Znanstvene i znanstvenostručne udruge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2416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>
                <a:solidFill>
                  <a:srgbClr val="002060"/>
                </a:solidFill>
                <a:cs typeface="Tahoma" pitchFamily="34" charset="0"/>
              </a:rPr>
              <a:t>Popularizacija znanosti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963" y="4441825"/>
            <a:ext cx="1925637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085975"/>
            <a:ext cx="20605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1.100.000,00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5788" y="3251200"/>
            <a:ext cx="205898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730.000,00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543175"/>
            <a:ext cx="2060575" cy="4937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25.000,00 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200" y="3708400"/>
            <a:ext cx="2060575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409700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085975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1.100.000,00 </a:t>
            </a: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9300" y="3251200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350.000,00kn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27713" y="2543175"/>
            <a:ext cx="1927225" cy="490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29300" y="3708400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38463" y="1409700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D40CBD4-207B-4179-A325-F4652E32042F}" type="slidenum">
              <a:rPr lang="hr-HR" altLang="sr-Latn-RS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6</a:t>
            </a:fld>
            <a:endParaRPr lang="hr-HR" altLang="sr-Latn-RS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47675" y="1219200"/>
            <a:ext cx="8229600" cy="523875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Trajanje natječaja, objava </a:t>
            </a:r>
            <a: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rezultata:</a:t>
            </a:r>
            <a: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Znanstveni i znanstvenostručni skupovi i škole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natječaja: II. kvartal 2019. godine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rezultata: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II. kvartal 2019. godine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Znanstveni časopisi i časopisi za popularizaciju znanosti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natječaja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II. kvartal 2019. godine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rezultata: III.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kvartal 2019. godine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</a:t>
            </a: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Znanstvene knjige i visokoškolski udžbenici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natječaja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I.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kvartal 2019. godine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rezultata: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II. kvartal 2019. godine 	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Znanstvene i znanstvenostručne udruge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natječaja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II. kvartal 2019. godine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rezultata: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II. kvartal 2019. godine 	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Programi popularizacije znanosti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natječaja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I.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kvartal 2019. godine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rezultata: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II. kvartal 2019. godine</a:t>
            </a:r>
            <a:endParaRPr lang="hr-HR" altLang="x-none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>
              <a:hlinkClick r:id="rId2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/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/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Način prijave:</a:t>
            </a:r>
          </a:p>
          <a:p>
            <a:pPr marL="342000" indent="-34200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	elektronička prijava u sustavu na propisanom obrascu</a:t>
            </a:r>
          </a:p>
          <a:p>
            <a:pPr eaLnBrk="1" hangingPunct="1">
              <a:buFontTx/>
              <a:buChar char="-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izvornik </a:t>
            </a:r>
            <a:r>
              <a:rPr lang="hr-HR" altLang="x-none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 obvezujući prilozi </a:t>
            </a: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poštom za knjige i časopise</a:t>
            </a:r>
          </a:p>
          <a:p>
            <a:pPr eaLnBrk="1" hangingPunct="1">
              <a:buFontTx/>
              <a:buChar char="-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 skupove, udruge i programe popularizacije znanosti omogućena elektronička prijava u potpunosti</a:t>
            </a:r>
          </a:p>
          <a:p>
            <a:pPr marL="0" indent="0" eaLnBrk="1" hangingPunct="1">
              <a:buFontTx/>
              <a:buNone/>
              <a:defRPr/>
            </a:pPr>
            <a:endParaRPr lang="hr-HR" altLang="x-none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Mjesto prijave, detaljnih obavijesti i pravodobnih informacija:</a:t>
            </a:r>
          </a:p>
          <a:p>
            <a:pPr marL="0" indent="0" eaLnBrk="1" hangingPunct="1">
              <a:buNone/>
              <a:defRPr/>
            </a:pPr>
            <a:r>
              <a:rPr lang="hr-HR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https</a:t>
            </a:r>
            <a:r>
              <a:rPr lang="hr-HR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://</a:t>
            </a:r>
            <a:r>
              <a:rPr lang="hr-HR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mzo.hr/hr/rubrike/znanstvena-infrastruktura</a:t>
            </a:r>
            <a:endParaRPr lang="hr-HR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35B64A-E924-4E1D-AE19-8C3EF41B1776}" type="slidenum">
              <a:rPr lang="hr-HR" altLang="sr-Latn-RS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7</a:t>
            </a:fld>
            <a:endParaRPr lang="hr-HR" altLang="sr-Latn-RS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064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146</Words>
  <Application>Microsoft Office PowerPoint</Application>
  <PresentationFormat>On-screen Show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Amalija Babić</cp:lastModifiedBy>
  <cp:revision>76</cp:revision>
  <dcterms:created xsi:type="dcterms:W3CDTF">2004-06-15T07:55:20Z</dcterms:created>
  <dcterms:modified xsi:type="dcterms:W3CDTF">2019-02-11T10:34:04Z</dcterms:modified>
</cp:coreProperties>
</file>